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3" r:id="rId3"/>
    <p:sldId id="258" r:id="rId4"/>
    <p:sldId id="269" r:id="rId5"/>
    <p:sldId id="271" r:id="rId6"/>
    <p:sldId id="279" r:id="rId7"/>
    <p:sldId id="280" r:id="rId8"/>
    <p:sldId id="281" r:id="rId9"/>
    <p:sldId id="282" r:id="rId10"/>
    <p:sldId id="268" r:id="rId11"/>
    <p:sldId id="262" r:id="rId12"/>
    <p:sldId id="263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C4F7D-1F6A-4781-8C24-DC51AA6663AB}" v="1" dt="2020-10-06T21:29:21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28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17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崇名" userId="3844c2afb1d6ee56" providerId="LiveId" clId="{72DC4F7D-1F6A-4781-8C24-DC51AA6663AB}"/>
    <pc:docChg chg="addSld modSld">
      <pc:chgData name="崇名" userId="3844c2afb1d6ee56" providerId="LiveId" clId="{72DC4F7D-1F6A-4781-8C24-DC51AA6663AB}" dt="2020-10-06T21:29:31.519" v="1" actId="20577"/>
      <pc:docMkLst>
        <pc:docMk/>
      </pc:docMkLst>
      <pc:sldChg chg="modSp add mod">
        <pc:chgData name="崇名" userId="3844c2afb1d6ee56" providerId="LiveId" clId="{72DC4F7D-1F6A-4781-8C24-DC51AA6663AB}" dt="2020-10-06T21:29:31.519" v="1" actId="20577"/>
        <pc:sldMkLst>
          <pc:docMk/>
          <pc:sldMk cId="2294842516" sldId="286"/>
        </pc:sldMkLst>
        <pc:spChg chg="mod">
          <ac:chgData name="崇名" userId="3844c2afb1d6ee56" providerId="LiveId" clId="{72DC4F7D-1F6A-4781-8C24-DC51AA6663AB}" dt="2020-10-06T21:29:31.519" v="1" actId="20577"/>
          <ac:spMkLst>
            <pc:docMk/>
            <pc:sldMk cId="2294842516" sldId="286"/>
            <ac:spMk id="9" creationId="{AFED1AD7-41A1-4CDA-9EC2-41E608F30B9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7543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353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Arial"/>
                <a:ea typeface="Arial"/>
                <a:cs typeface="Arial"/>
                <a:sym typeface="Arial"/>
              </a:rPr>
              <a:t>電腦視覺與深度學習</a:t>
            </a:r>
            <a: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(Computer Vision and Deep Learning)</a:t>
            </a: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08003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Lydia: lydia2200284@gmail.com</a:t>
            </a: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                    10:00~12:00, Wed.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239347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Q: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1800" dirty="0">
                <a:latin typeface="Arial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2) Draw a 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“</a:t>
            </a:r>
            <a:r>
              <a:rPr lang="en-US" altLang="zh-TW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tetrahedron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”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3) C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lick the button to show the tetrahedron on the picture. Show each            picture 0.5 seconds (total 5 images)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/>
              <a:t>Hint : Textbook Chapter 11,  p.387~395 Calibration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/>
              <a:t>                                                    p.405~412 Projection                                               </a:t>
            </a:r>
          </a:p>
          <a:p>
            <a:pPr indent="-171450">
              <a:lnSpc>
                <a:spcPct val="100000"/>
              </a:lnSpc>
            </a:pPr>
            <a:endParaRPr lang="en-US" altLang="zh-TW" sz="18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/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1" y="39267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Oran)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951BC28-BE9F-4FE4-8A46-7D7C4B63E0FB}"/>
              </a:ext>
            </a:extLst>
          </p:cNvPr>
          <p:cNvGrpSpPr/>
          <p:nvPr/>
        </p:nvGrpSpPr>
        <p:grpSpPr>
          <a:xfrm>
            <a:off x="6033938" y="3391066"/>
            <a:ext cx="3490552" cy="2597395"/>
            <a:chOff x="6210877" y="3341675"/>
            <a:chExt cx="3490552" cy="2597395"/>
          </a:xfrm>
        </p:grpSpPr>
        <p:sp>
          <p:nvSpPr>
            <p:cNvPr id="37" name="Shape 161">
              <a:extLst>
                <a:ext uri="{FF2B5EF4-FFF2-40B4-BE49-F238E27FC236}">
                  <a16:creationId xmlns:a16="http://schemas.microsoft.com/office/drawing/2014/main" id="{6842A48F-4FEE-4D98-857D-D3646D92C292}"/>
                </a:ext>
              </a:extLst>
            </p:cNvPr>
            <p:cNvSpPr txBox="1"/>
            <p:nvPr/>
          </p:nvSpPr>
          <p:spPr>
            <a:xfrm>
              <a:off x="6210877" y="3341675"/>
              <a:ext cx="3490552" cy="8462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171450" marR="0" lvl="0" indent="-1238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3D Object coordinates: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Vertex   (3, 3, -3)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Corners(1, 1, 0)(3, 5, 0)(5, 1, 0)</a:t>
              </a: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B88695A9-3B23-4D73-A444-87987E5FC9CB}"/>
                </a:ext>
              </a:extLst>
            </p:cNvPr>
            <p:cNvSpPr/>
            <p:nvPr/>
          </p:nvSpPr>
          <p:spPr>
            <a:xfrm>
              <a:off x="6982237" y="5096671"/>
              <a:ext cx="1206451" cy="417600"/>
            </a:xfrm>
            <a:prstGeom prst="triangle">
              <a:avLst>
                <a:gd name="adj" fmla="val 6892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06835D0-0899-46A5-B712-9C79C033C5E8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H="1">
              <a:off x="6982237" y="4515659"/>
              <a:ext cx="715170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F313FA0A-522D-4EC3-A981-BF94E3BBC903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>
              <a:off x="7697406" y="4515659"/>
              <a:ext cx="491282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B48BCE9-EAA9-48F0-AD45-3CE2498B625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7697406" y="4515659"/>
              <a:ext cx="116377" cy="5810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Shape 177">
              <a:extLst>
                <a:ext uri="{FF2B5EF4-FFF2-40B4-BE49-F238E27FC236}">
                  <a16:creationId xmlns:a16="http://schemas.microsoft.com/office/drawing/2014/main" id="{3F94BA3C-35C6-4C79-825D-DF33A53ECF6B}"/>
                </a:ext>
              </a:extLst>
            </p:cNvPr>
            <p:cNvSpPr txBox="1"/>
            <p:nvPr/>
          </p:nvSpPr>
          <p:spPr>
            <a:xfrm>
              <a:off x="7839567" y="5521470"/>
              <a:ext cx="1206450" cy="4176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(1, 1, 0)</a:t>
              </a:r>
            </a:p>
          </p:txBody>
        </p:sp>
        <p:sp>
          <p:nvSpPr>
            <p:cNvPr id="61" name="Shape 179">
              <a:extLst>
                <a:ext uri="{FF2B5EF4-FFF2-40B4-BE49-F238E27FC236}">
                  <a16:creationId xmlns:a16="http://schemas.microsoft.com/office/drawing/2014/main" id="{61D0CBE5-A953-4E51-9A36-AC2F6879D9EE}"/>
                </a:ext>
              </a:extLst>
            </p:cNvPr>
            <p:cNvSpPr txBox="1"/>
            <p:nvPr/>
          </p:nvSpPr>
          <p:spPr>
            <a:xfrm>
              <a:off x="6328834" y="5521470"/>
              <a:ext cx="979200" cy="2738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(5, 1, 0)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Shape 180">
              <a:extLst>
                <a:ext uri="{FF2B5EF4-FFF2-40B4-BE49-F238E27FC236}">
                  <a16:creationId xmlns:a16="http://schemas.microsoft.com/office/drawing/2014/main" id="{57DE5B5D-A2B7-448C-A722-34854B3E8906}"/>
                </a:ext>
              </a:extLst>
            </p:cNvPr>
            <p:cNvSpPr txBox="1"/>
            <p:nvPr/>
          </p:nvSpPr>
          <p:spPr>
            <a:xfrm>
              <a:off x="7009092" y="4927642"/>
              <a:ext cx="1433700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(3, 5, 0)</a:t>
              </a:r>
            </a:p>
          </p:txBody>
        </p:sp>
        <p:sp>
          <p:nvSpPr>
            <p:cNvPr id="32" name="Shape 176">
              <a:extLst>
                <a:ext uri="{FF2B5EF4-FFF2-40B4-BE49-F238E27FC236}">
                  <a16:creationId xmlns:a16="http://schemas.microsoft.com/office/drawing/2014/main" id="{D1C90CC7-DDEB-462F-9253-228767063E92}"/>
                </a:ext>
              </a:extLst>
            </p:cNvPr>
            <p:cNvSpPr txBox="1"/>
            <p:nvPr/>
          </p:nvSpPr>
          <p:spPr>
            <a:xfrm>
              <a:off x="7140147" y="4207992"/>
              <a:ext cx="1157175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3, -3)</a:t>
              </a: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AA5A3B8-50F8-4581-B84C-5C64A22E054B}"/>
              </a:ext>
            </a:extLst>
          </p:cNvPr>
          <p:cNvGrpSpPr/>
          <p:nvPr/>
        </p:nvGrpSpPr>
        <p:grpSpPr>
          <a:xfrm>
            <a:off x="415008" y="3051766"/>
            <a:ext cx="5440935" cy="2862552"/>
            <a:chOff x="357546" y="3168167"/>
            <a:chExt cx="5440935" cy="2862552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F2059434-D6BD-4A99-8A2A-DA18487CEE49}"/>
                </a:ext>
              </a:extLst>
            </p:cNvPr>
            <p:cNvGrpSpPr/>
            <p:nvPr/>
          </p:nvGrpSpPr>
          <p:grpSpPr>
            <a:xfrm>
              <a:off x="3349927" y="3582165"/>
              <a:ext cx="2448554" cy="2448554"/>
              <a:chOff x="3803281" y="3392097"/>
              <a:chExt cx="2448554" cy="2448554"/>
            </a:xfrm>
          </p:grpSpPr>
          <p:pic>
            <p:nvPicPr>
              <p:cNvPr id="34" name="圖片 2">
                <a:extLst>
                  <a:ext uri="{FF2B5EF4-FFF2-40B4-BE49-F238E27FC236}">
                    <a16:creationId xmlns:a16="http://schemas.microsoft.com/office/drawing/2014/main" id="{1CCCF6BF-47AB-442D-8473-8E5FAF6B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281" y="3392097"/>
                <a:ext cx="2448554" cy="2448554"/>
              </a:xfrm>
              <a:prstGeom prst="rect">
                <a:avLst/>
              </a:prstGeom>
            </p:spPr>
          </p:pic>
          <p:grpSp>
            <p:nvGrpSpPr>
              <p:cNvPr id="77" name="群組 3">
                <a:extLst>
                  <a:ext uri="{FF2B5EF4-FFF2-40B4-BE49-F238E27FC236}">
                    <a16:creationId xmlns:a16="http://schemas.microsoft.com/office/drawing/2014/main" id="{509A9767-1C9F-4079-BDD8-6787654F7982}"/>
                  </a:ext>
                </a:extLst>
              </p:cNvPr>
              <p:cNvGrpSpPr/>
              <p:nvPr/>
            </p:nvGrpSpPr>
            <p:grpSpPr>
              <a:xfrm>
                <a:off x="5139862" y="3496536"/>
                <a:ext cx="1007201" cy="1539228"/>
                <a:chOff x="6829696" y="3327240"/>
                <a:chExt cx="1007201" cy="1036270"/>
              </a:xfrm>
            </p:grpSpPr>
            <p:sp>
              <p:nvSpPr>
                <p:cNvPr id="78" name="橢圓 61">
                  <a:extLst>
                    <a:ext uri="{FF2B5EF4-FFF2-40B4-BE49-F238E27FC236}">
                      <a16:creationId xmlns:a16="http://schemas.microsoft.com/office/drawing/2014/main" id="{65E1CAC3-7F26-4760-9629-D1745AEE55A2}"/>
                    </a:ext>
                  </a:extLst>
                </p:cNvPr>
                <p:cNvSpPr/>
                <p:nvPr/>
              </p:nvSpPr>
              <p:spPr>
                <a:xfrm>
                  <a:off x="6829696" y="4295647"/>
                  <a:ext cx="99650" cy="6786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79" name="直線單箭頭接點 62">
                  <a:extLst>
                    <a:ext uri="{FF2B5EF4-FFF2-40B4-BE49-F238E27FC236}">
                      <a16:creationId xmlns:a16="http://schemas.microsoft.com/office/drawing/2014/main" id="{AE0E7594-2B4F-4990-A723-97DE8B37E501}"/>
                    </a:ext>
                  </a:extLst>
                </p:cNvPr>
                <p:cNvCxnSpPr>
                  <a:cxnSpLocks/>
                  <a:stCxn id="78" idx="0"/>
                  <a:endCxn id="80" idx="2"/>
                </p:cNvCxnSpPr>
                <p:nvPr/>
              </p:nvCxnSpPr>
              <p:spPr>
                <a:xfrm flipV="1">
                  <a:off x="6879521" y="3555168"/>
                  <a:ext cx="567686" cy="7404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文字方塊 63">
                  <a:extLst>
                    <a:ext uri="{FF2B5EF4-FFF2-40B4-BE49-F238E27FC236}">
                      <a16:creationId xmlns:a16="http://schemas.microsoft.com/office/drawing/2014/main" id="{C415114D-2FB9-4D3F-8025-AE041E2E6F59}"/>
                    </a:ext>
                  </a:extLst>
                </p:cNvPr>
                <p:cNvSpPr txBox="1"/>
                <p:nvPr/>
              </p:nvSpPr>
              <p:spPr>
                <a:xfrm>
                  <a:off x="7057516" y="3327240"/>
                  <a:ext cx="779381" cy="2279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(</a:t>
                  </a:r>
                  <a:r>
                    <a:rPr lang="en-US" altLang="zh-TW" sz="16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</a:rPr>
                    <a:t>3</a:t>
                  </a: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,3,0)</a:t>
                  </a:r>
                  <a:endParaRPr kumimoji="0" lang="zh-TW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12" name="图片 111" descr="图片包含 室内, 物体, 装饰, 镜子&#10;&#10;描述已自动生成">
              <a:extLst>
                <a:ext uri="{FF2B5EF4-FFF2-40B4-BE49-F238E27FC236}">
                  <a16:creationId xmlns:a16="http://schemas.microsoft.com/office/drawing/2014/main" id="{7EA0D789-EFBC-46BF-B90B-E0C6A397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0" y="3582165"/>
              <a:ext cx="2448000" cy="2448000"/>
            </a:xfrm>
            <a:prstGeom prst="rect">
              <a:avLst/>
            </a:prstGeom>
          </p:spPr>
        </p:pic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DF98563C-F6A3-4153-97DB-E1BA54B1EF49}"/>
                </a:ext>
              </a:extLst>
            </p:cNvPr>
            <p:cNvSpPr txBox="1"/>
            <p:nvPr/>
          </p:nvSpPr>
          <p:spPr>
            <a:xfrm>
              <a:off x="357546" y="3168167"/>
              <a:ext cx="812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Demo:</a:t>
              </a:r>
              <a:endParaRPr lang="zh-CN" altLang="en-US" dirty="0"/>
            </a:p>
          </p:txBody>
        </p:sp>
      </p:grpSp>
      <p:sp>
        <p:nvSpPr>
          <p:cNvPr id="120" name="Rectangle 1">
            <a:extLst>
              <a:ext uri="{FF2B5EF4-FFF2-40B4-BE49-F238E27FC236}">
                <a16:creationId xmlns:a16="http://schemas.microsoft.com/office/drawing/2014/main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577" y="2351831"/>
            <a:ext cx="2428067" cy="6999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Monaco" panose="020B0509030404040204" pitchFamily="49" charset="0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v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::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calibrateCamera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()</a:t>
            </a:r>
            <a:endParaRPr lang="en-US" altLang="zh-CN" sz="1400" dirty="0">
              <a:solidFill>
                <a:srgbClr val="000000"/>
              </a:solidFill>
              <a:latin typeface="Monaco" panose="020B050903040404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cv::projectPoints()</a:t>
            </a:r>
          </a:p>
        </p:txBody>
      </p:sp>
    </p:spTree>
    <p:extLst>
      <p:ext uri="{BB962C8B-B14F-4D97-AF65-F5344CB8AC3E}">
        <p14:creationId xmlns:p14="http://schemas.microsoft.com/office/powerpoint/2010/main" val="52592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n-US" altLang="zh-TW" sz="2800" b="1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Stereo Disparity Map		 </a:t>
            </a:r>
            <a:r>
              <a:rPr lang="en-US" sz="1800" dirty="0"/>
              <a:t>(</a:t>
            </a:r>
            <a:r>
              <a:rPr lang="en-US" sz="1800" dirty="0" err="1"/>
              <a:t>出題：Mark</a:t>
            </a:r>
            <a:r>
              <a:rPr lang="en-US" sz="1800" dirty="0"/>
              <a:t>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 txBox="1">
            <a:spLocks noGrp="1"/>
          </p:cNvSpPr>
          <p:nvPr>
            <p:ph type="body" idx="1"/>
          </p:nvPr>
        </p:nvSpPr>
        <p:spPr>
          <a:xfrm>
            <a:off x="0" y="649315"/>
            <a:ext cx="8780336" cy="244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Given: a pair of images, imL.png and imR.png (have been rectified)</a:t>
            </a:r>
            <a:endParaRPr/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disparity map/image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based on Left and Right stereo images.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191753" y="5298212"/>
            <a:ext cx="261697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Image (Reference Image)</a:t>
            </a:r>
            <a:endParaRPr/>
          </a:p>
        </p:txBody>
      </p:sp>
      <p:sp>
        <p:nvSpPr>
          <p:cNvPr id="142" name="Google Shape;142;p9"/>
          <p:cNvSpPr txBox="1"/>
          <p:nvPr/>
        </p:nvSpPr>
        <p:spPr>
          <a:xfrm>
            <a:off x="2022978" y="5036755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imL.png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5500120" y="5302157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Image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6264858" y="5023942"/>
            <a:ext cx="68800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imR.png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室內, 桌, 架子, 坐 的圖片&#10;&#10;自動產生的描述">
            <a:extLst>
              <a:ext uri="{FF2B5EF4-FFF2-40B4-BE49-F238E27FC236}">
                <a16:creationId xmlns:a16="http://schemas.microsoft.com/office/drawing/2014/main" id="{04389E84-AA66-4DD0-B257-AE5A8AE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2" y="2868879"/>
            <a:ext cx="2857500" cy="2143125"/>
          </a:xfrm>
          <a:prstGeom prst="rect">
            <a:avLst/>
          </a:prstGeom>
        </p:spPr>
      </p:pic>
      <p:pic>
        <p:nvPicPr>
          <p:cNvPr id="5" name="圖片 4" descr="一張含有 室內, 桌, 坐, 男人 的圖片&#10;&#10;自動產生的描述">
            <a:extLst>
              <a:ext uri="{FF2B5EF4-FFF2-40B4-BE49-F238E27FC236}">
                <a16:creationId xmlns:a16="http://schemas.microsoft.com/office/drawing/2014/main" id="{9A2D11A9-2D26-4BF1-B075-BB53F87F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54" y="286887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0" y="589841"/>
            <a:ext cx="8630930" cy="457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Guides:</a:t>
            </a:r>
            <a:endParaRPr dirty="0"/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(1) Window Size: Must be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odd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within the range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[5, 255]</a:t>
            </a:r>
            <a:endParaRPr dirty="0">
              <a:solidFill>
                <a:srgbClr val="FF0000"/>
              </a:solidFill>
            </a:endParaRPr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(2) Search range and direction:</a:t>
            </a: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Disparity range:</a:t>
            </a:r>
            <a:endParaRPr lang="en-US" dirty="0"/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divisible by 16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Map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disparity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gray value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0~255 for the purpose of visualization.</a:t>
            </a:r>
          </a:p>
          <a:p>
            <a:pPr marL="1079500" lvl="4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/>
              <a:buChar char="•"/>
            </a:pP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If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left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is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reference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), then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search direction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right image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will go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from the right to left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direction.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Char char="❑"/>
            </a:pPr>
            <a:r>
              <a:rPr lang="en-US" sz="2000" dirty="0"/>
              <a:t>Hint: </a:t>
            </a:r>
            <a:r>
              <a:rPr lang="en-US" sz="2000" b="0" i="0" u="none" strike="noStrike" cap="none" dirty="0" err="1">
                <a:solidFill>
                  <a:schemeClr val="dk1"/>
                </a:solidFill>
              </a:rPr>
              <a:t>OpenCV</a:t>
            </a:r>
            <a:r>
              <a:rPr lang="en-US" sz="2000" b="0" i="0" u="none" strike="noStrike" cap="none" dirty="0">
                <a:solidFill>
                  <a:schemeClr val="dk1"/>
                </a:solidFill>
              </a:rPr>
              <a:t> Textbook Chapter 12 (P.451)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dirty="0"/>
              <a:t>	</a:t>
            </a:r>
            <a:r>
              <a:rPr lang="en-US" dirty="0" err="1"/>
              <a:t>StereoBM</a:t>
            </a:r>
            <a:r>
              <a:rPr lang="en-US" dirty="0"/>
              <a:t>::create(64, 9);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7086601" y="65579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7303795" y="6250141"/>
            <a:ext cx="6928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0" y="38211"/>
            <a:ext cx="8371842" cy="63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949054" marR="0" lvl="0" indent="-1949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</a:rPr>
              <a:t>3.1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Disparity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黑暗, 光, 小, 相片 的圖片&#10;&#10;自動產生的描述">
            <a:extLst>
              <a:ext uri="{FF2B5EF4-FFF2-40B4-BE49-F238E27FC236}">
                <a16:creationId xmlns:a16="http://schemas.microsoft.com/office/drawing/2014/main" id="{4F971B05-FA86-465D-8640-0FDF0BF6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94" y="410841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</a:t>
            </a:r>
            <a:r>
              <a:rPr lang="en-US" dirty="0">
                <a:solidFill>
                  <a:srgbClr val="FF0000"/>
                </a:solidFill>
              </a:rPr>
              <a:t>??</a:t>
            </a: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</a:t>
            </a:r>
            <a:r>
              <a:rPr lang="en-US" dirty="0" smtClean="0">
                <a:solidFill>
                  <a:srgbClr val="0070C0"/>
                </a:solidFill>
              </a:rPr>
              <a:t>Upload/Homework/Hw1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cvdl2020 	Password: cvdl2020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</a:t>
            </a:r>
            <a:r>
              <a:rPr lang="en-US" dirty="0" smtClean="0"/>
              <a:t>_V1.rar</a:t>
            </a:r>
            <a:endParaRPr lang="en-US" dirty="0"/>
          </a:p>
          <a:p>
            <a:pPr lvl="5" indent="-185738"/>
            <a:r>
              <a:rPr lang="en-US" dirty="0"/>
              <a:t>If you want to update your file, you should update your version to be </a:t>
            </a:r>
            <a:r>
              <a:rPr lang="en-US" dirty="0" smtClean="0"/>
              <a:t>V2</a:t>
            </a:r>
            <a:r>
              <a:rPr lang="en-US" dirty="0"/>
              <a:t>, ex: Hw1_F71234567_林小明</a:t>
            </a:r>
            <a:r>
              <a:rPr lang="en-US" dirty="0" smtClean="0"/>
              <a:t>_V2.rar</a:t>
            </a:r>
            <a:endParaRPr lang="en-US" dirty="0"/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(1/2)</a:t>
            </a:r>
          </a:p>
        </p:txBody>
      </p:sp>
    </p:spTree>
    <p:extLst>
      <p:ext uri="{BB962C8B-B14F-4D97-AF65-F5344CB8AC3E}">
        <p14:creationId xmlns:p14="http://schemas.microsoft.com/office/powerpoint/2010/main" val="49404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0335" y="65803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/>
              <a:t>Python</a:t>
            </a:r>
          </a:p>
          <a:p>
            <a:pPr lvl="1"/>
            <a:r>
              <a:rPr lang="en-US" altLang="zh-TW" dirty="0"/>
              <a:t>Python 3.7 (</a:t>
            </a:r>
            <a:r>
              <a:rPr lang="en-US" altLang="zh-TW" dirty="0">
                <a:hlinkClick r:id="rId3"/>
              </a:rPr>
              <a:t>https://www.python.org/downloads/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-</a:t>
            </a:r>
            <a:r>
              <a:rPr lang="en-US" altLang="zh-TW" dirty="0" err="1"/>
              <a:t>contrib</a:t>
            </a:r>
            <a:r>
              <a:rPr lang="en-US" altLang="zh-TW" dirty="0"/>
              <a:t>-python (3.4.2.17)</a:t>
            </a:r>
          </a:p>
          <a:p>
            <a:pPr lvl="1"/>
            <a:r>
              <a:rPr lang="en-US" altLang="zh-TW" dirty="0"/>
              <a:t>Matplotlib 3.1.1</a:t>
            </a:r>
          </a:p>
          <a:p>
            <a:pPr lvl="1"/>
            <a:r>
              <a:rPr lang="en-US" altLang="zh-TW" dirty="0"/>
              <a:t>UI framework: pyqt5 (5.15.1)</a:t>
            </a:r>
          </a:p>
          <a:p>
            <a:endParaRPr lang="en-US" dirty="0"/>
          </a:p>
          <a:p>
            <a:r>
              <a:rPr lang="en-US" dirty="0"/>
              <a:t>C++ (check MFC guide in ftp)</a:t>
            </a:r>
          </a:p>
          <a:p>
            <a:pPr lvl="1"/>
            <a:r>
              <a:rPr lang="en-US" dirty="0"/>
              <a:t>OpenCV 3.3.1 (</a:t>
            </a:r>
            <a:r>
              <a:rPr lang="en-US" dirty="0">
                <a:hlinkClick r:id="rId4"/>
              </a:rPr>
              <a:t>https://opencv.org/release.html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Visual Studio 2015 (download  from </a:t>
            </a:r>
            <a:r>
              <a:rPr lang="en-US" dirty="0">
                <a:hlinkClick r:id="rId5"/>
              </a:rPr>
              <a:t>http://www.cc.ncku.edu.tw/download/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UI framework: MFC</a:t>
            </a:r>
          </a:p>
          <a:p>
            <a:pPr marL="1333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635915"/>
          </a:xfrm>
        </p:spPr>
        <p:txBody>
          <a:bodyPr/>
          <a:lstStyle/>
          <a:p>
            <a:r>
              <a:rPr lang="en-US" altLang="zh-TW" sz="2800" b="1" dirty="0"/>
              <a:t>Grading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8461" y="635915"/>
            <a:ext cx="9027078" cy="5941054"/>
          </a:xfrm>
        </p:spPr>
        <p:txBody>
          <a:bodyPr/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1. </a:t>
            </a:r>
            <a:r>
              <a:rPr lang="en-US" altLang="zh-TW" dirty="0">
                <a:solidFill>
                  <a:srgbClr val="FF0000"/>
                </a:solidFill>
              </a:rPr>
              <a:t>(20</a:t>
            </a:r>
            <a:r>
              <a:rPr lang="en-US" altLang="zh-TW" dirty="0" smtClean="0">
                <a:solidFill>
                  <a:srgbClr val="FF0000"/>
                </a:solidFill>
              </a:rPr>
              <a:t>%) </a:t>
            </a:r>
            <a:r>
              <a:rPr lang="en-US" altLang="zh-TW" dirty="0"/>
              <a:t>Camera Calibration </a:t>
            </a:r>
            <a:r>
              <a:rPr lang="zh-TW" altLang="en-US" dirty="0"/>
              <a:t>                                    </a:t>
            </a:r>
            <a:r>
              <a:rPr lang="en-US" altLang="zh-TW" dirty="0" smtClean="0"/>
              <a:t>		</a:t>
            </a:r>
            <a:r>
              <a:rPr lang="zh-TW" altLang="en-US" dirty="0" smtClean="0"/>
              <a:t>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Max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1.1 Corner detection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1.2 Find the intrinsic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1.3 Find the extrinsic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1.4 Find the distortion matrix (5%) 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+mj-lt"/>
              </a:rPr>
              <a:t>2.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sz="2000" dirty="0">
                <a:latin typeface="+mj-lt"/>
              </a:rPr>
              <a:t>Augmented Reality					</a:t>
            </a:r>
            <a:r>
              <a:rPr lang="en-US" altLang="zh-TW" sz="2000" dirty="0"/>
              <a:t>(</a:t>
            </a:r>
            <a:r>
              <a:rPr lang="zh-CN" altLang="en-US" sz="2000" dirty="0"/>
              <a:t>出題：</a:t>
            </a:r>
            <a:r>
              <a:rPr lang="en-US" altLang="zh-CN" sz="2000" dirty="0"/>
              <a:t>Oran</a:t>
            </a:r>
            <a:r>
              <a:rPr lang="en-US" altLang="zh-TW" sz="2000" dirty="0"/>
              <a:t>)</a:t>
            </a:r>
            <a:endParaRPr lang="en-US" altLang="zh-TW" sz="2000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+mj-lt"/>
              </a:rPr>
              <a:t>3.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sz="2000" dirty="0">
                <a:latin typeface="+mj-lt"/>
              </a:rPr>
              <a:t>Stereo Disparity Map					</a:t>
            </a:r>
            <a:r>
              <a:rPr lang="en-US" altLang="zh-TW" sz="2000" dirty="0"/>
              <a:t>(</a:t>
            </a:r>
            <a:r>
              <a:rPr lang="zh-CN" altLang="en-US" sz="2000" dirty="0"/>
              <a:t>出題：</a:t>
            </a:r>
            <a:r>
              <a:rPr lang="en-US" altLang="zh-CN" sz="2000" dirty="0"/>
              <a:t>Mark</a:t>
            </a:r>
            <a:r>
              <a:rPr lang="en-US" altLang="zh-TW" sz="2000" dirty="0"/>
              <a:t>)</a:t>
            </a:r>
            <a:endParaRPr lang="en-US" altLang="zh-TW" sz="2000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sz="2000" dirty="0">
              <a:latin typeface="+mj-lt"/>
            </a:endParaRPr>
          </a:p>
          <a:p>
            <a:pPr marL="133350" indent="0">
              <a:lnSpc>
                <a:spcPct val="100000"/>
              </a:lnSpc>
              <a:buNone/>
            </a:pPr>
            <a:endParaRPr lang="en-US" altLang="zh-TW" dirty="0"/>
          </a:p>
          <a:p>
            <a:pPr marL="133350" indent="0">
              <a:lnSpc>
                <a:spcPct val="100000"/>
              </a:lnSpc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sz="2800" b="1" dirty="0"/>
              <a:t>1</a:t>
            </a:r>
            <a:r>
              <a:rPr lang="en-US" sz="2800" b="1"/>
              <a:t>. </a:t>
            </a:r>
            <a:r>
              <a:rPr lang="en-US" altLang="zh-TW" b="1">
                <a:ea typeface="Arial"/>
                <a:cs typeface="Arial"/>
                <a:sym typeface="Arial"/>
              </a:rPr>
              <a:t>(20%) </a:t>
            </a:r>
            <a:r>
              <a:rPr lang="en-US" sz="2800" b="1"/>
              <a:t>Camera </a:t>
            </a:r>
            <a:r>
              <a:rPr lang="en-US" sz="2800" b="1" dirty="0"/>
              <a:t>Calibration 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 	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1.1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Corner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detection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1.2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intrinsic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1.3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extrinsic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1.4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distortion matrix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B595FA-C439-4425-A77A-F643059B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40" y="2726958"/>
            <a:ext cx="57435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8F6E0C3-205F-4661-A549-11AB61B53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2737" r="1893" b="3552"/>
          <a:stretch/>
        </p:blipFill>
        <p:spPr>
          <a:xfrm>
            <a:off x="230216" y="3208841"/>
            <a:ext cx="4502211" cy="2805718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etection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“1.1”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 smtClean="0"/>
              <a:t>(…);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/>
              <a:t>https://docs.opencv.org/3.4/dc/dbb/tutorial_py_calibration.html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6640F2-0FCF-4486-8D32-8483D6227A2F}"/>
              </a:ext>
            </a:extLst>
          </p:cNvPr>
          <p:cNvSpPr/>
          <p:nvPr/>
        </p:nvSpPr>
        <p:spPr>
          <a:xfrm>
            <a:off x="747534" y="3872392"/>
            <a:ext cx="1479851" cy="45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4930379" y="3155662"/>
            <a:ext cx="4102808" cy="29120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846F84-E8E9-46A2-BD3F-44F7C5039A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672808" y="4180298"/>
            <a:ext cx="4075899" cy="254004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201508FB-8621-410E-89E8-1EB1520D9B3F}"/>
              </a:ext>
            </a:extLst>
          </p:cNvPr>
          <p:cNvSpPr/>
          <p:nvPr/>
        </p:nvSpPr>
        <p:spPr>
          <a:xfrm>
            <a:off x="3143233" y="5274808"/>
            <a:ext cx="1339725" cy="382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64A3CA8-CDB2-4870-8DD0-BE99C772D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94" t="24606" r="7833" b="26610"/>
          <a:stretch/>
        </p:blipFill>
        <p:spPr>
          <a:xfrm>
            <a:off x="5723911" y="4285597"/>
            <a:ext cx="2987864" cy="2146832"/>
          </a:xfrm>
          <a:prstGeom prst="rect">
            <a:avLst/>
          </a:prstGeom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5">
            <a:alphaModFix/>
          </a:blip>
          <a:srcRect t="6147" r="2838"/>
          <a:stretch/>
        </p:blipFill>
        <p:spPr>
          <a:xfrm>
            <a:off x="2357998" y="2882619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936128" y="4350223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applied, and so 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158534" y="4611833"/>
            <a:ext cx="1130754" cy="65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11">
            <a:extLst>
              <a:ext uri="{FF2B5EF4-FFF2-40B4-BE49-F238E27FC236}">
                <a16:creationId xmlns:a16="http://schemas.microsoft.com/office/drawing/2014/main" id="{AE7F71D5-D94C-48A6-8D77-62590763721A}"/>
              </a:ext>
            </a:extLst>
          </p:cNvPr>
          <p:cNvSpPr/>
          <p:nvPr/>
        </p:nvSpPr>
        <p:spPr>
          <a:xfrm>
            <a:off x="6316615" y="5146003"/>
            <a:ext cx="920431" cy="33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8E7768-5B8C-40B7-BBE7-1F008FBDA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126936" y="3638766"/>
            <a:ext cx="4947192" cy="3083024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5E53786F-B48B-4764-8B01-2F0FEA1F095C}"/>
              </a:ext>
            </a:extLst>
          </p:cNvPr>
          <p:cNvSpPr/>
          <p:nvPr/>
        </p:nvSpPr>
        <p:spPr>
          <a:xfrm>
            <a:off x="2707799" y="5588175"/>
            <a:ext cx="1626114" cy="422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748</Words>
  <Application>Microsoft Office PowerPoint</Application>
  <PresentationFormat>如螢幕大小 (4:3)</PresentationFormat>
  <Paragraphs>141</Paragraphs>
  <Slides>12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Monaco</vt:lpstr>
      <vt:lpstr>Noto Sans Symbols</vt:lpstr>
      <vt:lpstr>宋体</vt:lpstr>
      <vt:lpstr>新細明體</vt:lpstr>
      <vt:lpstr>Arial</vt:lpstr>
      <vt:lpstr>Calibri</vt:lpstr>
      <vt:lpstr>Wingdings</vt:lpstr>
      <vt:lpstr>Office 佈景主題</vt:lpstr>
      <vt:lpstr>電腦視覺與深度學習 (Computer Vision and Deep Learning) Homework 1</vt:lpstr>
      <vt:lpstr>Notices (1/2)</vt:lpstr>
      <vt:lpstr>Notices (2/2)</vt:lpstr>
      <vt:lpstr>Grading </vt:lpstr>
      <vt:lpstr>1. (20%) Camera Calibration       (出題：Max)</vt:lpstr>
      <vt:lpstr>1.1 Corner Detection </vt:lpstr>
      <vt:lpstr>1.2 Find the Intrinsic Matrix </vt:lpstr>
      <vt:lpstr>1.3 Find the Extrinsic Matrix </vt:lpstr>
      <vt:lpstr>1.4 Find the Distortion Matrix </vt:lpstr>
      <vt:lpstr>2. (20%) Augmented Reality         (出題：Oran)</vt:lpstr>
      <vt:lpstr>3. (20%) Stereo Disparity Map   (出題：Mark)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瓊文 張</cp:lastModifiedBy>
  <cp:revision>497</cp:revision>
  <dcterms:modified xsi:type="dcterms:W3CDTF">2020-10-12T13:02:35Z</dcterms:modified>
</cp:coreProperties>
</file>